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0F09"/>
    <a:srgbClr val="FEE3E2"/>
    <a:srgbClr val="204059"/>
    <a:srgbClr val="4CACB7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>
        <p:scale>
          <a:sx n="86" d="100"/>
          <a:sy n="86" d="100"/>
        </p:scale>
        <p:origin x="187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30691-59B5-459B-BEBE-8FC83150D3A9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B792-2172-43CD-832F-418889E59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102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30691-59B5-459B-BEBE-8FC83150D3A9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B792-2172-43CD-832F-418889E59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674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30691-59B5-459B-BEBE-8FC83150D3A9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B792-2172-43CD-832F-418889E59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033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30691-59B5-459B-BEBE-8FC83150D3A9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B792-2172-43CD-832F-418889E59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97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30691-59B5-459B-BEBE-8FC83150D3A9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B792-2172-43CD-832F-418889E59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903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30691-59B5-459B-BEBE-8FC83150D3A9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B792-2172-43CD-832F-418889E59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435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30691-59B5-459B-BEBE-8FC83150D3A9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B792-2172-43CD-832F-418889E59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79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30691-59B5-459B-BEBE-8FC83150D3A9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B792-2172-43CD-832F-418889E59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77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30691-59B5-459B-BEBE-8FC83150D3A9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B792-2172-43CD-832F-418889E59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085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30691-59B5-459B-BEBE-8FC83150D3A9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B792-2172-43CD-832F-418889E59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819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30691-59B5-459B-BEBE-8FC83150D3A9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B792-2172-43CD-832F-418889E59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20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30691-59B5-459B-BEBE-8FC83150D3A9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5B792-2172-43CD-832F-418889E59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70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academy@adpc.net" TargetMode="External"/><Relationship Id="rId3" Type="http://schemas.openxmlformats.org/officeDocument/2006/relationships/image" Target="../media/image2.jpg"/><Relationship Id="rId7" Type="http://schemas.openxmlformats.org/officeDocument/2006/relationships/hyperlink" Target="http://www.adpc.net/apply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adpc.net/igo/contents/Training/training-schedule-event.asp?pid=1989" TargetMode="External"/><Relationship Id="rId5" Type="http://schemas.openxmlformats.org/officeDocument/2006/relationships/image" Target="../media/image4.sv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5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id="{6A486205-95DD-4A12-9698-010CDFEAB1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60" b="19374"/>
          <a:stretch>
            <a:fillRect/>
          </a:stretch>
        </p:blipFill>
        <p:spPr>
          <a:xfrm>
            <a:off x="-12002" y="617657"/>
            <a:ext cx="6864490" cy="3532782"/>
          </a:xfrm>
          <a:custGeom>
            <a:avLst/>
            <a:gdLst>
              <a:gd name="connsiteX0" fmla="*/ 0 w 6864490"/>
              <a:gd name="connsiteY0" fmla="*/ 0 h 3532782"/>
              <a:gd name="connsiteX1" fmla="*/ 6864490 w 6864490"/>
              <a:gd name="connsiteY1" fmla="*/ 0 h 3532782"/>
              <a:gd name="connsiteX2" fmla="*/ 6864490 w 6864490"/>
              <a:gd name="connsiteY2" fmla="*/ 3532782 h 3532782"/>
              <a:gd name="connsiteX3" fmla="*/ 0 w 6864490"/>
              <a:gd name="connsiteY3" fmla="*/ 3532782 h 3532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64490" h="3532782">
                <a:moveTo>
                  <a:pt x="0" y="0"/>
                </a:moveTo>
                <a:lnTo>
                  <a:pt x="6864490" y="0"/>
                </a:lnTo>
                <a:lnTo>
                  <a:pt x="6864490" y="3532782"/>
                </a:lnTo>
                <a:lnTo>
                  <a:pt x="0" y="3532782"/>
                </a:lnTo>
                <a:close/>
              </a:path>
            </a:pathLst>
          </a:cu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14A266D-C9B4-453A-9332-77208C1EDA72}"/>
              </a:ext>
            </a:extLst>
          </p:cNvPr>
          <p:cNvSpPr/>
          <p:nvPr/>
        </p:nvSpPr>
        <p:spPr>
          <a:xfrm>
            <a:off x="3089428" y="-17757"/>
            <a:ext cx="3768572" cy="6799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56D25A1-57FB-4D0A-B908-12C0A8AD5EE7}"/>
              </a:ext>
            </a:extLst>
          </p:cNvPr>
          <p:cNvSpPr/>
          <p:nvPr/>
        </p:nvSpPr>
        <p:spPr>
          <a:xfrm>
            <a:off x="-8963" y="3434635"/>
            <a:ext cx="6857999" cy="715804"/>
          </a:xfrm>
          <a:prstGeom prst="rect">
            <a:avLst/>
          </a:prstGeom>
          <a:solidFill>
            <a:srgbClr val="204059">
              <a:alpha val="4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591521B6-47B9-4E04-A932-BE054A5078FA}"/>
              </a:ext>
            </a:extLst>
          </p:cNvPr>
          <p:cNvSpPr/>
          <p:nvPr/>
        </p:nvSpPr>
        <p:spPr>
          <a:xfrm>
            <a:off x="-17755" y="-17755"/>
            <a:ext cx="3637255" cy="679922"/>
          </a:xfrm>
          <a:custGeom>
            <a:avLst/>
            <a:gdLst>
              <a:gd name="connsiteX0" fmla="*/ 0 w 3657600"/>
              <a:gd name="connsiteY0" fmla="*/ 0 h 452762"/>
              <a:gd name="connsiteX1" fmla="*/ 3657600 w 3657600"/>
              <a:gd name="connsiteY1" fmla="*/ 0 h 452762"/>
              <a:gd name="connsiteX2" fmla="*/ 3204838 w 3657600"/>
              <a:gd name="connsiteY2" fmla="*/ 452762 h 452762"/>
              <a:gd name="connsiteX3" fmla="*/ 8877 w 3657600"/>
              <a:gd name="connsiteY3" fmla="*/ 452762 h 452762"/>
              <a:gd name="connsiteX4" fmla="*/ 0 w 3657600"/>
              <a:gd name="connsiteY4" fmla="*/ 0 h 452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7600" h="452762">
                <a:moveTo>
                  <a:pt x="0" y="0"/>
                </a:moveTo>
                <a:lnTo>
                  <a:pt x="3657600" y="0"/>
                </a:lnTo>
                <a:lnTo>
                  <a:pt x="3204838" y="452762"/>
                </a:lnTo>
                <a:lnTo>
                  <a:pt x="8877" y="452762"/>
                </a:lnTo>
                <a:lnTo>
                  <a:pt x="0" y="0"/>
                </a:lnTo>
                <a:close/>
              </a:path>
            </a:pathLst>
          </a:custGeom>
          <a:solidFill>
            <a:srgbClr val="AE0F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A52137C-0B35-47AF-9FF6-4E0597EFF2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9880" y="114971"/>
            <a:ext cx="984738" cy="43222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7FA3611-13C7-4049-8D06-BC697543DED6}"/>
              </a:ext>
            </a:extLst>
          </p:cNvPr>
          <p:cNvSpPr txBox="1"/>
          <p:nvPr/>
        </p:nvSpPr>
        <p:spPr>
          <a:xfrm>
            <a:off x="281354" y="69474"/>
            <a:ext cx="28926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Multi-Hazard Impacted-Based Forecast and Warning Systems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DDD8ED3-AB15-4734-A922-102BF02A885F}"/>
              </a:ext>
            </a:extLst>
          </p:cNvPr>
          <p:cNvSpPr/>
          <p:nvPr/>
        </p:nvSpPr>
        <p:spPr>
          <a:xfrm>
            <a:off x="0" y="662169"/>
            <a:ext cx="3174023" cy="313777"/>
          </a:xfrm>
          <a:prstGeom prst="rect">
            <a:avLst/>
          </a:prstGeom>
          <a:solidFill>
            <a:srgbClr val="B2B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DFF858A-CD8A-4A7D-B244-C946990D3482}"/>
              </a:ext>
            </a:extLst>
          </p:cNvPr>
          <p:cNvSpPr txBox="1"/>
          <p:nvPr/>
        </p:nvSpPr>
        <p:spPr>
          <a:xfrm>
            <a:off x="712179" y="674570"/>
            <a:ext cx="237724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8-19 September 2025</a:t>
            </a:r>
          </a:p>
        </p:txBody>
      </p:sp>
      <p:pic>
        <p:nvPicPr>
          <p:cNvPr id="15" name="Graphic 14" descr="Daily calendar">
            <a:extLst>
              <a:ext uri="{FF2B5EF4-FFF2-40B4-BE49-F238E27FC236}">
                <a16:creationId xmlns:a16="http://schemas.microsoft.com/office/drawing/2014/main" id="{F6A8A21C-E1F0-4599-BE1C-EE16F78356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900" y="662168"/>
            <a:ext cx="281357" cy="28135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0649839-0DF5-4E01-AE8D-823E84DD7E58}"/>
              </a:ext>
            </a:extLst>
          </p:cNvPr>
          <p:cNvSpPr txBox="1"/>
          <p:nvPr/>
        </p:nvSpPr>
        <p:spPr>
          <a:xfrm>
            <a:off x="342900" y="4447614"/>
            <a:ext cx="609307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en-US" sz="1100" b="1" u="sng" dirty="0">
                <a:uFill>
                  <a:solidFill>
                    <a:schemeClr val="bg1"/>
                  </a:solidFill>
                </a:u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Shape the Future of Safety: Join Our MHEWS Training!</a:t>
            </a:r>
            <a:endParaRPr lang="en-US" sz="1100" b="1" u="sng" dirty="0">
              <a:uFill>
                <a:solidFill>
                  <a:schemeClr val="bg1"/>
                </a:solidFill>
              </a:u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thaiDist"/>
            <a:endParaRPr lang="en-US" sz="115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thaiDist"/>
            <a:r>
              <a:rPr lang="en-US" sz="11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world needs a new approach to disaster preparedness. </a:t>
            </a:r>
            <a:r>
              <a:rPr lang="en-US" sz="115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Multi-Hazard Impact-Based Forecast and Warning Systems (MHEWS)</a:t>
            </a:r>
            <a:r>
              <a:rPr lang="en-US" sz="11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are the answer, shifting us from </a:t>
            </a:r>
            <a:r>
              <a:rPr lang="en-US" sz="115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might happen</a:t>
            </a:r>
            <a:r>
              <a:rPr lang="en-US" sz="11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to </a:t>
            </a:r>
            <a:r>
              <a:rPr lang="en-US" sz="115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the impact will be</a:t>
            </a:r>
            <a:r>
              <a:rPr lang="en-US" sz="11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saving lives and livelihoods.</a:t>
            </a:r>
            <a:r>
              <a:rPr lang="th-TH" sz="11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1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Ready to lead this critical change?</a:t>
            </a:r>
          </a:p>
          <a:p>
            <a:pPr algn="thaiDist"/>
            <a:endParaRPr lang="en-US" sz="115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thaiDist"/>
            <a:r>
              <a:rPr lang="en-US" sz="11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Join our intensive training course and gain the expertise to build and implement these vital systems. Learn to integrate data, predict impacts, and empower communities.</a:t>
            </a:r>
          </a:p>
          <a:p>
            <a:pPr algn="thaiDist"/>
            <a:endParaRPr lang="en-US" sz="115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thaiDist"/>
            <a:r>
              <a:rPr lang="en-US" sz="11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this course, Participants will: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0679FB4-3C75-43FC-B37D-25061D2357F1}"/>
              </a:ext>
            </a:extLst>
          </p:cNvPr>
          <p:cNvSpPr txBox="1"/>
          <p:nvPr/>
        </p:nvSpPr>
        <p:spPr>
          <a:xfrm>
            <a:off x="501162" y="6420216"/>
            <a:ext cx="5934991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thaiDist">
              <a:buFont typeface="Arial" panose="020B0604020202020204" pitchFamily="34" charset="0"/>
              <a:buChar char="•"/>
            </a:pPr>
            <a:r>
              <a:rPr lang="en-US" sz="1150" b="1" dirty="0">
                <a:solidFill>
                  <a:srgbClr val="AE0F0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Design &amp; Manage EWS: </a:t>
            </a:r>
            <a:r>
              <a:rPr lang="en-US" sz="11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Develop, oversee, and enhance complex early warning systems for various hazards and climate impacts.</a:t>
            </a:r>
          </a:p>
          <a:p>
            <a:pPr marL="171450" indent="-171450" algn="thaiDist">
              <a:buFont typeface="Arial" panose="020B0604020202020204" pitchFamily="34" charset="0"/>
              <a:buChar char="•"/>
            </a:pPr>
            <a:r>
              <a:rPr lang="en-US" sz="1150" b="1" dirty="0">
                <a:solidFill>
                  <a:srgbClr val="AE0F0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People-Centered Warning: </a:t>
            </a:r>
            <a:r>
              <a:rPr lang="en-US" sz="11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Learn to create effective warning systems that truly serve and empower communities.</a:t>
            </a:r>
          </a:p>
          <a:p>
            <a:pPr marL="171450" indent="-171450" algn="thaiDist">
              <a:buFont typeface="Arial" panose="020B0604020202020204" pitchFamily="34" charset="0"/>
              <a:buChar char="•"/>
            </a:pPr>
            <a:r>
              <a:rPr lang="en-US" sz="1150" b="1" dirty="0">
                <a:solidFill>
                  <a:srgbClr val="AE0F0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Expert Insights: </a:t>
            </a:r>
            <a:r>
              <a:rPr lang="en-US" sz="11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Benefit from ADPC and AIT’s decades of leading regional disaster management.</a:t>
            </a:r>
          </a:p>
          <a:p>
            <a:pPr marL="171450" indent="-171450" algn="thaiDist">
              <a:buFont typeface="Arial" panose="020B0604020202020204" pitchFamily="34" charset="0"/>
              <a:buChar char="•"/>
            </a:pPr>
            <a:r>
              <a:rPr lang="en-US" sz="1150" b="1" dirty="0">
                <a:solidFill>
                  <a:srgbClr val="AE0F0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System Evaluation &amp; Improvement: </a:t>
            </a:r>
            <a:r>
              <a:rPr lang="en-US" sz="11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Gain skills to assess current systems, identify weakness, and implement crucial enhancements. 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5335C82-0956-4877-A481-A49B73BC53EC}"/>
              </a:ext>
            </a:extLst>
          </p:cNvPr>
          <p:cNvCxnSpPr>
            <a:cxnSpLocks/>
          </p:cNvCxnSpPr>
          <p:nvPr/>
        </p:nvCxnSpPr>
        <p:spPr>
          <a:xfrm>
            <a:off x="281354" y="9279702"/>
            <a:ext cx="6295292" cy="0"/>
          </a:xfrm>
          <a:prstGeom prst="line">
            <a:avLst/>
          </a:prstGeom>
          <a:ln w="19050">
            <a:solidFill>
              <a:srgbClr val="AE0F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D658D4D-70B3-4036-9BF5-8734B8107DF2}"/>
              </a:ext>
            </a:extLst>
          </p:cNvPr>
          <p:cNvSpPr txBox="1"/>
          <p:nvPr/>
        </p:nvSpPr>
        <p:spPr>
          <a:xfrm>
            <a:off x="199742" y="9396257"/>
            <a:ext cx="6526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further course details and registration, please visit 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7"/>
              </a:rPr>
              <a:t>www.adpc.net/apply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or contact 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8"/>
              </a:rPr>
              <a:t>academy@adpc.net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FF186D-6FA0-428C-98A3-E0D2BACA994B}"/>
              </a:ext>
            </a:extLst>
          </p:cNvPr>
          <p:cNvSpPr txBox="1"/>
          <p:nvPr/>
        </p:nvSpPr>
        <p:spPr>
          <a:xfrm>
            <a:off x="351693" y="3472262"/>
            <a:ext cx="60842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Forecasting hazards is not enough; we must anticipate their impacts to truly save lives and livelihoods.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373FB14-34BE-43C4-A3C1-5F8E91708A5B}"/>
              </a:ext>
            </a:extLst>
          </p:cNvPr>
          <p:cNvSpPr/>
          <p:nvPr/>
        </p:nvSpPr>
        <p:spPr>
          <a:xfrm>
            <a:off x="161925" y="4152900"/>
            <a:ext cx="6696075" cy="161925"/>
          </a:xfrm>
          <a:custGeom>
            <a:avLst/>
            <a:gdLst>
              <a:gd name="connsiteX0" fmla="*/ 0 w 6696075"/>
              <a:gd name="connsiteY0" fmla="*/ 0 h 161925"/>
              <a:gd name="connsiteX1" fmla="*/ 161925 w 6696075"/>
              <a:gd name="connsiteY1" fmla="*/ 161925 h 161925"/>
              <a:gd name="connsiteX2" fmla="*/ 6696075 w 6696075"/>
              <a:gd name="connsiteY2" fmla="*/ 161925 h 161925"/>
              <a:gd name="connsiteX3" fmla="*/ 6696075 w 6696075"/>
              <a:gd name="connsiteY3" fmla="*/ 0 h 161925"/>
              <a:gd name="connsiteX4" fmla="*/ 0 w 6696075"/>
              <a:gd name="connsiteY4" fmla="*/ 0 h 161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96075" h="161925">
                <a:moveTo>
                  <a:pt x="0" y="0"/>
                </a:moveTo>
                <a:lnTo>
                  <a:pt x="161925" y="161925"/>
                </a:lnTo>
                <a:lnTo>
                  <a:pt x="6696075" y="161925"/>
                </a:lnTo>
                <a:lnTo>
                  <a:pt x="6696075" y="0"/>
                </a:lnTo>
                <a:lnTo>
                  <a:pt x="0" y="0"/>
                </a:lnTo>
                <a:close/>
              </a:path>
            </a:pathLst>
          </a:custGeom>
          <a:solidFill>
            <a:srgbClr val="AE0F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96E6821-8310-43AB-A85E-B8EE429335C1}"/>
              </a:ext>
            </a:extLst>
          </p:cNvPr>
          <p:cNvSpPr txBox="1"/>
          <p:nvPr/>
        </p:nvSpPr>
        <p:spPr>
          <a:xfrm>
            <a:off x="342900" y="7954013"/>
            <a:ext cx="3182725" cy="261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This training course is a </a:t>
            </a:r>
            <a:r>
              <a:rPr lang="en-US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hybrid modality</a:t>
            </a:r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67ACAEA-4C35-4479-B353-7636BCBD3F76}"/>
              </a:ext>
            </a:extLst>
          </p:cNvPr>
          <p:cNvSpPr txBox="1"/>
          <p:nvPr/>
        </p:nvSpPr>
        <p:spPr>
          <a:xfrm>
            <a:off x="483578" y="8185400"/>
            <a:ext cx="34096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AE0F0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Online Phase:</a:t>
            </a:r>
            <a:r>
              <a:rPr lang="en-US" sz="1100" dirty="0">
                <a:solidFill>
                  <a:srgbClr val="AE0F0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8-14 September 2025</a:t>
            </a:r>
            <a:endParaRPr lang="th-TH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AE0F0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Face to Face Phase: </a:t>
            </a:r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15-19 September 2025</a:t>
            </a:r>
          </a:p>
          <a:p>
            <a:endParaRPr lang="en-US" sz="11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4D7FB5D-7318-450D-BF6C-AA966A2D9A6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349" y="8006644"/>
            <a:ext cx="1057423" cy="105742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7029A73-9789-4039-AC51-74400C72DCA0}"/>
              </a:ext>
            </a:extLst>
          </p:cNvPr>
          <p:cNvSpPr txBox="1"/>
          <p:nvPr/>
        </p:nvSpPr>
        <p:spPr>
          <a:xfrm>
            <a:off x="5698503" y="7928321"/>
            <a:ext cx="6759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Scan for further course details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8128C51-CF01-41A7-83B4-6AEB2DA79C6E}"/>
              </a:ext>
            </a:extLst>
          </p:cNvPr>
          <p:cNvCxnSpPr/>
          <p:nvPr/>
        </p:nvCxnSpPr>
        <p:spPr>
          <a:xfrm>
            <a:off x="4100662" y="8006644"/>
            <a:ext cx="0" cy="1057423"/>
          </a:xfrm>
          <a:prstGeom prst="line">
            <a:avLst/>
          </a:prstGeom>
          <a:ln w="19050">
            <a:solidFill>
              <a:srgbClr val="AE0F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BD15A55C-0478-4E8A-BCF1-8220601C82F8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27" b="30742"/>
          <a:stretch/>
        </p:blipFill>
        <p:spPr>
          <a:xfrm>
            <a:off x="3606280" y="132727"/>
            <a:ext cx="2013697" cy="41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35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</TotalTime>
  <Words>248</Words>
  <Application>Microsoft Office PowerPoint</Application>
  <PresentationFormat>A4 Paper (210x297 mm)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Open Sans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Apibarl Bunchongraksa</dc:creator>
  <cp:lastModifiedBy>ACDuser</cp:lastModifiedBy>
  <cp:revision>16</cp:revision>
  <dcterms:created xsi:type="dcterms:W3CDTF">2025-07-11T07:47:16Z</dcterms:created>
  <dcterms:modified xsi:type="dcterms:W3CDTF">2025-08-22T08:07:22Z</dcterms:modified>
</cp:coreProperties>
</file>